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1"/>
  </p:sldMasterIdLst>
  <p:sldIdLst>
    <p:sldId id="256" r:id="rId2"/>
    <p:sldId id="292" r:id="rId3"/>
    <p:sldId id="281" r:id="rId4"/>
    <p:sldId id="282" r:id="rId5"/>
    <p:sldId id="302" r:id="rId6"/>
    <p:sldId id="283" r:id="rId7"/>
    <p:sldId id="293" r:id="rId8"/>
    <p:sldId id="295" r:id="rId9"/>
    <p:sldId id="303" r:id="rId10"/>
    <p:sldId id="285" r:id="rId11"/>
    <p:sldId id="304" r:id="rId12"/>
    <p:sldId id="296" r:id="rId13"/>
    <p:sldId id="305" r:id="rId14"/>
    <p:sldId id="287" r:id="rId15"/>
    <p:sldId id="306" r:id="rId16"/>
    <p:sldId id="297" r:id="rId17"/>
    <p:sldId id="307" r:id="rId18"/>
    <p:sldId id="289" r:id="rId19"/>
    <p:sldId id="308" r:id="rId20"/>
    <p:sldId id="298" r:id="rId21"/>
    <p:sldId id="299" r:id="rId22"/>
    <p:sldId id="300" r:id="rId23"/>
    <p:sldId id="301"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0"/>
  </p:normalViewPr>
  <p:slideViewPr>
    <p:cSldViewPr snapToGrid="0">
      <p:cViewPr varScale="1">
        <p:scale>
          <a:sx n="67" d="100"/>
          <a:sy n="67" d="100"/>
        </p:scale>
        <p:origin x="8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1C825A5-262A-484A-A745-6A254B9DBBB7}" type="datetimeFigureOut">
              <a:rPr lang="tr-TR" smtClean="0"/>
              <a:t>11.03.2021</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C7BD2BD-9407-4668-A36D-DE0354651F77}"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876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1C825A5-262A-484A-A745-6A254B9DBBB7}"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408078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1C825A5-262A-484A-A745-6A254B9DBBB7}"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99739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1C825A5-262A-484A-A745-6A254B9DBBB7}" type="datetimeFigureOut">
              <a:rPr lang="tr-TR" smtClean="0"/>
              <a:t>11.03.2021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13483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1C825A5-262A-484A-A745-6A254B9DBBB7}" type="datetimeFigureOut">
              <a:rPr lang="tr-TR" smtClean="0"/>
              <a:t>11.03.2021</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C7BD2BD-9407-4668-A36D-DE0354651F77}"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616281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1C825A5-262A-484A-A745-6A254B9DBBB7}" type="datetimeFigureOut">
              <a:rPr lang="tr-TR" smtClean="0"/>
              <a:t>11.03.2021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401123872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57300"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33864" y="2909102"/>
            <a:ext cx="4800600" cy="299639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1C825A5-262A-484A-A745-6A254B9DBBB7}" type="datetimeFigureOut">
              <a:rPr lang="tr-TR" smtClean="0"/>
              <a:t>11.03.2021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307943910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1C825A5-262A-484A-A745-6A254B9DBBB7}" type="datetimeFigureOut">
              <a:rPr lang="tr-TR" smtClean="0"/>
              <a:t>11.03.2021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10707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825A5-262A-484A-A745-6A254B9DBBB7}" type="datetimeFigureOut">
              <a:rPr lang="tr-TR" smtClean="0"/>
              <a:t>11.03.2021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143889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051" y="6375679"/>
            <a:ext cx="1233355" cy="348462"/>
          </a:xfrm>
        </p:spPr>
        <p:txBody>
          <a:bodyPr/>
          <a:lstStyle/>
          <a:p>
            <a:fld id="{01C825A5-262A-484A-A745-6A254B9DBBB7}" type="datetimeFigureOut">
              <a:rPr lang="tr-TR" smtClean="0"/>
              <a:t>11.03.2021</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EC7BD2BD-9407-4668-A36D-DE0354651F77}"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514175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65950" y="6375679"/>
            <a:ext cx="1232456" cy="348462"/>
          </a:xfrm>
        </p:spPr>
        <p:txBody>
          <a:bodyPr/>
          <a:lstStyle/>
          <a:p>
            <a:fld id="{01C825A5-262A-484A-A745-6A254B9DBBB7}" type="datetimeFigureOut">
              <a:rPr lang="tr-TR" smtClean="0"/>
              <a:t>11.03.2021</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EC7BD2BD-9407-4668-A36D-DE0354651F77}" type="slidenum">
              <a:rPr lang="tr-TR" smtClean="0"/>
              <a:t>‹#›</a:t>
            </a:fld>
            <a:endParaRPr lang="tr-TR"/>
          </a:p>
        </p:txBody>
      </p:sp>
    </p:spTree>
    <p:extLst>
      <p:ext uri="{BB962C8B-B14F-4D97-AF65-F5344CB8AC3E}">
        <p14:creationId xmlns:p14="http://schemas.microsoft.com/office/powerpoint/2010/main" val="221992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1C825A5-262A-484A-A745-6A254B9DBBB7}" type="datetimeFigureOut">
              <a:rPr lang="tr-TR" smtClean="0"/>
              <a:t>11.03.2021</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C7BD2BD-9407-4668-A36D-DE0354651F77}"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6282492"/>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57548" y="2900363"/>
            <a:ext cx="5815011" cy="707886"/>
          </a:xfrm>
          <a:prstGeom prst="rect">
            <a:avLst/>
          </a:prstGeom>
          <a:noFill/>
        </p:spPr>
        <p:txBody>
          <a:bodyPr wrap="square" rtlCol="0">
            <a:spAutoFit/>
          </a:bodyPr>
          <a:lstStyle/>
          <a:p>
            <a:pPr algn="ctr"/>
            <a:r>
              <a:rPr lang="tr-TR" sz="4000" dirty="0" smtClean="0">
                <a:ln w="0">
                  <a:solidFill>
                    <a:schemeClr val="tx1"/>
                  </a:solidFill>
                </a:ln>
                <a:effectLst>
                  <a:reflection blurRad="6350" stA="53000" endA="300" endPos="35500" dir="5400000" sy="-90000" algn="bl" rotWithShape="0"/>
                </a:effectLst>
                <a:latin typeface="Arial" panose="020B0604020202020204" pitchFamily="34" charset="0"/>
                <a:cs typeface="Arial" panose="020B0604020202020204" pitchFamily="34" charset="0"/>
              </a:rPr>
              <a:t>ÖĞRENME STİLLERİ</a:t>
            </a:r>
            <a:endParaRPr lang="tr-TR" sz="4000" dirty="0">
              <a:ln w="0">
                <a:solidFill>
                  <a:schemeClr val="tx1"/>
                </a:solidFill>
              </a:ln>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64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1538" y="0"/>
            <a:ext cx="7000875" cy="6093976"/>
          </a:xfrm>
          <a:prstGeom prst="rect">
            <a:avLst/>
          </a:prstGeom>
        </p:spPr>
        <p:txBody>
          <a:bodyPr wrap="square">
            <a:spAutoFit/>
          </a:bodyPr>
          <a:lstStyle/>
          <a:p>
            <a:pPr lvl="1" algn="just">
              <a:lnSpc>
                <a:spcPct val="150000"/>
              </a:lnSpc>
            </a:pPr>
            <a:r>
              <a:rPr lang="tr-TR" sz="2000" b="1" i="1" u="sng" dirty="0" smtClean="0">
                <a:solidFill>
                  <a:srgbClr val="00B050"/>
                </a:solidFill>
                <a:latin typeface="Arial" panose="020B0604020202020204" pitchFamily="34" charset="0"/>
                <a:cs typeface="Arial" panose="020B0604020202020204" pitchFamily="34" charset="0"/>
              </a:rPr>
              <a:t>Nasıl Ders Çalışmalı?</a:t>
            </a:r>
          </a:p>
          <a:p>
            <a:pPr algn="just">
              <a:lnSpc>
                <a:spcPct val="150000"/>
              </a:lnSpc>
            </a:pPr>
            <a:endParaRPr lang="tr-TR" sz="2000" b="1" i="1" u="sng" dirty="0" smtClean="0">
              <a:solidFill>
                <a:srgbClr val="00B05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Görsel stile sahip öğrencilerin çalışabilecekleri derli toplu, karışık ve kalabalık olmayan bir yere gereksinimleri vardır.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Ders kitabında ya da yazılı metinlerdeki resimlerden çalışmak bu öğrenciler için uygundur.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Görsel stile sahip öğrenciler ders anlatımı sırasında eğer not tutmuyorlarsa dersten kolayca uzaklaşacaklardır.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Bu öğrenciler yazılı yönergelere gereksinim duyarlar.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Yazarken renkli kalemler kullanmalı, okurken önemli konuların altını renkli kalemler veya fosforlu kalem ile çizmeli.</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Ders dinlerken mutlaka not almalı.</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387" y="1246988"/>
            <a:ext cx="3600000" cy="3600000"/>
          </a:xfrm>
          <a:prstGeom prst="rect">
            <a:avLst/>
          </a:prstGeom>
        </p:spPr>
      </p:pic>
    </p:spTree>
    <p:extLst>
      <p:ext uri="{BB962C8B-B14F-4D97-AF65-F5344CB8AC3E}">
        <p14:creationId xmlns:p14="http://schemas.microsoft.com/office/powerpoint/2010/main" val="117644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9957" y="641445"/>
            <a:ext cx="11074400" cy="511364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Karmaşık </a:t>
            </a:r>
            <a:r>
              <a:rPr lang="tr-TR" sz="2000" dirty="0">
                <a:latin typeface="Arial" panose="020B0604020202020204" pitchFamily="34" charset="0"/>
                <a:cs typeface="Arial" panose="020B0604020202020204" pitchFamily="34" charset="0"/>
              </a:rPr>
              <a:t>konuları kolay öğrenmek için büyük resim kağıtları kullanarak çeşitli çizimlerle görsel hale dönüştürmek yararlı olur.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Harita, şema ve diğer görsel araçlar için kısa açıklamalar yazmalı.</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Bilgisayarda var olan eğitim programları görseller için yararlıdır.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Kitapların kenarlarına bir bakışta o bölümü ona hatırlatacak kendisine özgü sembol ve resimler çizmeli.</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Öğrenmeleri gereken materyalleri kendisi planlamalı ve organize etmeli çünkü planlama ve organize etme öğrenmeyi kolaylaştırır.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Bellekte tutulması gerekenler için görsel hatırlatma notları hazırlamalı.</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Matematik gibi sayısal konular için, anladığını kısa cümle ya da birkaç söz halinde yazmalı, bilgileri organize etmek için posterler hazırlamalı</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431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85186" y="0"/>
            <a:ext cx="10858500" cy="4247317"/>
          </a:xfrm>
          <a:prstGeom prst="rect">
            <a:avLst/>
          </a:prstGeom>
        </p:spPr>
        <p:txBody>
          <a:bodyPr wrap="square">
            <a:spAutoFit/>
          </a:bodyPr>
          <a:lstStyle/>
          <a:p>
            <a:pPr algn="ctr">
              <a:lnSpc>
                <a:spcPct val="150000"/>
              </a:lnSpc>
            </a:pPr>
            <a:r>
              <a:rPr lang="tr-TR" sz="2000" b="1" i="0" cap="all" dirty="0" smtClean="0">
                <a:solidFill>
                  <a:srgbClr val="00B050"/>
                </a:solidFill>
                <a:effectLst/>
                <a:latin typeface="Arial" panose="020B0604020202020204" pitchFamily="34" charset="0"/>
                <a:cs typeface="Arial" panose="020B0604020202020204" pitchFamily="34" charset="0"/>
              </a:rPr>
              <a:t>2- İŞİTSEL ÖĞRENME STİLİ</a:t>
            </a:r>
          </a:p>
          <a:p>
            <a:pPr algn="ctr">
              <a:lnSpc>
                <a:spcPct val="150000"/>
              </a:lnSpc>
            </a:pPr>
            <a:endParaRPr lang="tr-TR" sz="2000" b="1" i="0" cap="all" dirty="0" smtClean="0">
              <a:solidFill>
                <a:srgbClr val="00B050"/>
              </a:solidFill>
              <a:effectLs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Dinleyerek, tartışarak ve sık sık iletişim kurarak öğrenmenin baskın olduğu öğrenme biçimidir.</a:t>
            </a:r>
          </a:p>
          <a:p>
            <a:pPr marL="285750" indent="-28575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Seminerler, ses kayıtları, müzik veya benzeri ses öğeleri işitsel öğrenme stiline hakim insanlara daha fazla hitap eder.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Ses </a:t>
            </a:r>
            <a:r>
              <a:rPr lang="tr-TR" sz="2000" dirty="0">
                <a:latin typeface="Arial" panose="020B0604020202020204" pitchFamily="34" charset="0"/>
                <a:cs typeface="Arial" panose="020B0604020202020204" pitchFamily="34" charset="0"/>
              </a:rPr>
              <a:t>ve müziğe </a:t>
            </a:r>
            <a:r>
              <a:rPr lang="tr-TR" sz="2000" dirty="0" smtClean="0">
                <a:latin typeface="Arial" panose="020B0604020202020204" pitchFamily="34" charset="0"/>
                <a:cs typeface="Arial" panose="020B0604020202020204" pitchFamily="34" charset="0"/>
              </a:rPr>
              <a:t>duyarlıdırlar.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Yabancı </a:t>
            </a:r>
            <a:r>
              <a:rPr lang="tr-TR" sz="2000" dirty="0">
                <a:latin typeface="Arial" panose="020B0604020202020204" pitchFamily="34" charset="0"/>
                <a:cs typeface="Arial" panose="020B0604020202020204" pitchFamily="34" charset="0"/>
              </a:rPr>
              <a:t>dil öğreniminde (Konuşma ve dinleme becerilerinde) </a:t>
            </a:r>
            <a:r>
              <a:rPr lang="tr-TR" sz="2000" dirty="0" smtClean="0">
                <a:latin typeface="Arial" panose="020B0604020202020204" pitchFamily="34" charset="0"/>
                <a:cs typeface="Arial" panose="020B0604020202020204" pitchFamily="34" charset="0"/>
              </a:rPr>
              <a:t>başarılıdırlar.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Hatırlamak </a:t>
            </a:r>
            <a:r>
              <a:rPr lang="tr-TR" sz="2000" dirty="0">
                <a:latin typeface="Arial" panose="020B0604020202020204" pitchFamily="34" charset="0"/>
                <a:cs typeface="Arial" panose="020B0604020202020204" pitchFamily="34" charset="0"/>
              </a:rPr>
              <a:t>istediklerini, birisi kendilerine anlatıyor ya da söylüyormuş gibi işiterek </a:t>
            </a:r>
            <a:r>
              <a:rPr lang="tr-TR" sz="2000" dirty="0" smtClean="0">
                <a:latin typeface="Arial" panose="020B0604020202020204" pitchFamily="34" charset="0"/>
                <a:cs typeface="Arial" panose="020B0604020202020204" pitchFamily="34" charset="0"/>
              </a:rPr>
              <a:t>hatırlarlar.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617" y="4158000"/>
            <a:ext cx="3371637" cy="2700000"/>
          </a:xfrm>
          <a:prstGeom prst="rect">
            <a:avLst/>
          </a:prstGeom>
        </p:spPr>
      </p:pic>
    </p:spTree>
    <p:extLst>
      <p:ext uri="{BB962C8B-B14F-4D97-AF65-F5344CB8AC3E}">
        <p14:creationId xmlns:p14="http://schemas.microsoft.com/office/powerpoint/2010/main" val="78615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2963" y="1023833"/>
            <a:ext cx="11015663" cy="3785652"/>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Göz ile okuma esnasında hiçbir şey anlamayabilirler; o nedenle en azından kendi kulağının duyabileceği bir ses ile okumalarına izin verilmelidir.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İşittiklerini daha iyi anlarlar.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Daha çok konuşarak, tartışarak öğrenirler.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Bilgi alırken dinlemeyi, okumaya tercih ederler.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Olay ve kavramları, birinin anlatması ile daha iyi anlarlar.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Grup ve ikili çalışmalarda konuşma ve dinleme olanakları olduğu için iyi öğrenirler.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İşitsel stilde öğrenen kişi için sessiz ve sakin bir ortam gerekir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28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214938" y="0"/>
            <a:ext cx="6672261" cy="6555641"/>
          </a:xfrm>
          <a:prstGeom prst="rect">
            <a:avLst/>
          </a:prstGeom>
        </p:spPr>
        <p:txBody>
          <a:bodyPr wrap="square">
            <a:spAutoFit/>
          </a:bodyPr>
          <a:lstStyle/>
          <a:p>
            <a:pPr algn="just">
              <a:lnSpc>
                <a:spcPct val="150000"/>
              </a:lnSpc>
            </a:pPr>
            <a:r>
              <a:rPr lang="tr-TR" sz="2000" b="1" i="1" dirty="0" smtClean="0">
                <a:solidFill>
                  <a:srgbClr val="00B050"/>
                </a:solidFill>
                <a:latin typeface="Arial" panose="020B0604020202020204" pitchFamily="34" charset="0"/>
                <a:cs typeface="Arial" panose="020B0604020202020204" pitchFamily="34" charset="0"/>
              </a:rPr>
              <a:t>	</a:t>
            </a:r>
            <a:r>
              <a:rPr lang="tr-TR" sz="2000" b="1" i="1" u="sng" dirty="0" smtClean="0">
                <a:solidFill>
                  <a:srgbClr val="00B050"/>
                </a:solidFill>
                <a:latin typeface="Arial" panose="020B0604020202020204" pitchFamily="34" charset="0"/>
                <a:cs typeface="Arial" panose="020B0604020202020204" pitchFamily="34" charset="0"/>
              </a:rPr>
              <a:t>Nasıl ders çalışmalı?</a:t>
            </a:r>
          </a:p>
          <a:p>
            <a:pPr algn="just">
              <a:lnSpc>
                <a:spcPct val="150000"/>
              </a:lnSpc>
            </a:pPr>
            <a:endParaRPr lang="tr-TR" sz="2000" b="1" i="1" u="sng" dirty="0" smtClean="0">
              <a:solidFill>
                <a:srgbClr val="00B05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Bu öğrenciler ders çalışmak için sessiz bir yere ihtiyaç duyabilirler.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Mümkünse arkadaş grupları ile çalışmalı ya da bir çalışma arkadaşı bulmalı.</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Konuları tekrar ederken yüksek sesle okumalı.</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Ses kayıt cihazı kullanabilir. Kaydettiklerini dinleyerek sınava hazırlanabilir.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Bellekte tutulması gereken bilgiler (tarih, isimler, yer adları vb.) için çeşitli melodiler yapılması öğrenmeyi kolaylaştırır. Bu melodilerin komik, saçma ya da çılgınca olması akılda kalmasına daha da faydalı olacaktır.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89" y="1710958"/>
            <a:ext cx="3897093" cy="3600000"/>
          </a:xfrm>
          <a:prstGeom prst="rect">
            <a:avLst/>
          </a:prstGeom>
        </p:spPr>
      </p:pic>
    </p:spTree>
    <p:extLst>
      <p:ext uri="{BB962C8B-B14F-4D97-AF65-F5344CB8AC3E}">
        <p14:creationId xmlns:p14="http://schemas.microsoft.com/office/powerpoint/2010/main" val="4060839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4387" y="752371"/>
            <a:ext cx="11044238" cy="511364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Basamaklı bir şekilde öğrenmeleri gereken şeyleri basamaklı olarak yazıp yüksek ses ile söyleyerek şarkılara dönüştürebilir.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Önemli konular ve talimatları yüksek sesle okuyup tekrarlayabilir.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Matematik ve sayısal konular için; yeni konuları (sesli) konuşarak kendine anlatarak çalışabilir.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Problemi kendi sözcükleri ile ifade edebilir. Problemleri çözerken aklından geçenleri sesli anlatabilir.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Sesli okuma yöntemi, işitseller için daha verimlidir.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Önemli başlıkları veya önemli kısımları daha yüksek sesle okuyarak öğrenme sürecini hızlandırabilirler.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Anlatılanları dinledikten sonra tekrar hatırlamak istediklerinde öğreticinin anlatım tarzıyla tekrar etmeleri etkili olur.</a:t>
            </a:r>
          </a:p>
        </p:txBody>
      </p:sp>
    </p:spTree>
    <p:extLst>
      <p:ext uri="{BB962C8B-B14F-4D97-AF65-F5344CB8AC3E}">
        <p14:creationId xmlns:p14="http://schemas.microsoft.com/office/powerpoint/2010/main" val="215722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85825" y="0"/>
            <a:ext cx="10987088" cy="4247317"/>
          </a:xfrm>
          <a:prstGeom prst="rect">
            <a:avLst/>
          </a:prstGeom>
        </p:spPr>
        <p:txBody>
          <a:bodyPr wrap="square">
            <a:spAutoFit/>
          </a:bodyPr>
          <a:lstStyle/>
          <a:p>
            <a:pPr algn="ctr">
              <a:lnSpc>
                <a:spcPct val="150000"/>
              </a:lnSpc>
            </a:pPr>
            <a:r>
              <a:rPr lang="tr-TR" sz="2000" b="1" i="0" cap="all" dirty="0" smtClean="0">
                <a:solidFill>
                  <a:srgbClr val="00B050"/>
                </a:solidFill>
                <a:effectLst/>
                <a:latin typeface="Arial" panose="020B0604020202020204" pitchFamily="34" charset="0"/>
                <a:cs typeface="Arial" panose="020B0604020202020204" pitchFamily="34" charset="0"/>
              </a:rPr>
              <a:t>3- DOKUNSAL ÖĞRENME STİLİ</a:t>
            </a:r>
          </a:p>
          <a:p>
            <a:pPr algn="ctr">
              <a:lnSpc>
                <a:spcPct val="150000"/>
              </a:lnSpc>
            </a:pPr>
            <a:endParaRPr lang="tr-TR" sz="2000" b="1" i="0" cap="all" dirty="0" smtClean="0">
              <a:solidFill>
                <a:srgbClr val="00B050"/>
              </a:solidFill>
              <a:effectLst/>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Uygulayarak, dokunarak veya bizzat sürece dahil olarak öğrenmenin baskın olduğu öğrenme stilidir.</a:t>
            </a:r>
          </a:p>
          <a:p>
            <a:pPr marL="342900" indent="-34290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Deneyler, fiziksel araç gereçler, uygulama projeleri dokunsal öğrenme biçimine hakim insanlara daha fazla hitap eder.</a:t>
            </a:r>
          </a:p>
          <a:p>
            <a:pPr marL="342900" indent="-34290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Enerjileri hiç düşmez ve sürekli hareketlidirler.</a:t>
            </a:r>
          </a:p>
          <a:p>
            <a:pPr marL="342900" indent="-34290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Onlar için asıl olan sürekli bir şeylerle uğraşmaktır.</a:t>
            </a:r>
          </a:p>
          <a:p>
            <a:pPr marL="342900" indent="-34290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Tahtayı </a:t>
            </a:r>
            <a:r>
              <a:rPr lang="tr-TR" sz="2000" dirty="0">
                <a:latin typeface="Arial" panose="020B0604020202020204" pitchFamily="34" charset="0"/>
                <a:cs typeface="Arial" panose="020B0604020202020204" pitchFamily="34" charset="0"/>
              </a:rPr>
              <a:t>silmek, pencereyi açmak, kapıyı örtmek vb. onların görevi olsun </a:t>
            </a:r>
            <a:r>
              <a:rPr lang="tr-TR" sz="2000" dirty="0" smtClean="0">
                <a:latin typeface="Arial" panose="020B0604020202020204" pitchFamily="34" charset="0"/>
                <a:cs typeface="Arial" panose="020B0604020202020204" pitchFamily="34" charset="0"/>
              </a:rPr>
              <a:t>isterler.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524" y="4158000"/>
            <a:ext cx="3458813" cy="2700000"/>
          </a:xfrm>
          <a:prstGeom prst="rect">
            <a:avLst/>
          </a:prstGeom>
        </p:spPr>
      </p:pic>
    </p:spTree>
    <p:extLst>
      <p:ext uri="{BB962C8B-B14F-4D97-AF65-F5344CB8AC3E}">
        <p14:creationId xmlns:p14="http://schemas.microsoft.com/office/powerpoint/2010/main" val="3875628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2975" y="1305342"/>
            <a:ext cx="10929938" cy="2805320"/>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Dokunsal stilde öğrenen kişi dağınıklıktan rahatsız olmaz.</a:t>
            </a:r>
          </a:p>
          <a:p>
            <a:pPr marL="342900" indent="-34290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Vücut dilini kullanmanız çok yararlı olur çünkü dokunsal kişiler vücut dilini daha iyi algılarlar.</a:t>
            </a:r>
          </a:p>
          <a:p>
            <a:pPr marL="342900" indent="-34290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Yürürken ders çalışabilirler.</a:t>
            </a:r>
          </a:p>
          <a:p>
            <a:pPr marL="342900" indent="-34290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Öğrenebilmeleri için mutlaka yaparak yaşayarak öğrenme dediğimiz yöntemlerin uygulanması gerekir. Müze, okul bahçesi veya laboratuvarda dokunarak, ellerini kullanarak olayların içinde yaşayarak en iyi öğrenirler. </a:t>
            </a:r>
          </a:p>
        </p:txBody>
      </p:sp>
    </p:spTree>
    <p:extLst>
      <p:ext uri="{BB962C8B-B14F-4D97-AF65-F5344CB8AC3E}">
        <p14:creationId xmlns:p14="http://schemas.microsoft.com/office/powerpoint/2010/main" val="1056696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2963" y="0"/>
            <a:ext cx="6657975" cy="6555641"/>
          </a:xfrm>
          <a:prstGeom prst="rect">
            <a:avLst/>
          </a:prstGeom>
        </p:spPr>
        <p:txBody>
          <a:bodyPr wrap="square">
            <a:spAutoFit/>
          </a:bodyPr>
          <a:lstStyle/>
          <a:p>
            <a:pPr algn="just">
              <a:lnSpc>
                <a:spcPct val="150000"/>
              </a:lnSpc>
            </a:pPr>
            <a:r>
              <a:rPr lang="tr-TR" sz="2000" b="1" i="1" dirty="0" smtClean="0">
                <a:solidFill>
                  <a:srgbClr val="00B050"/>
                </a:solidFill>
                <a:latin typeface="Arial" panose="020B0604020202020204" pitchFamily="34" charset="0"/>
                <a:cs typeface="Arial" panose="020B0604020202020204" pitchFamily="34" charset="0"/>
              </a:rPr>
              <a:t>	</a:t>
            </a:r>
            <a:r>
              <a:rPr lang="tr-TR" sz="2000" b="1" i="1" u="sng" dirty="0" smtClean="0">
                <a:solidFill>
                  <a:srgbClr val="00B050"/>
                </a:solidFill>
                <a:latin typeface="Arial" panose="020B0604020202020204" pitchFamily="34" charset="0"/>
                <a:cs typeface="Arial" panose="020B0604020202020204" pitchFamily="34" charset="0"/>
              </a:rPr>
              <a:t>Nasıl ders çalışmalı?</a:t>
            </a:r>
          </a:p>
          <a:p>
            <a:pPr algn="just">
              <a:lnSpc>
                <a:spcPct val="150000"/>
              </a:lnSpc>
            </a:pPr>
            <a:endParaRPr lang="tr-TR" sz="2000" b="1" i="1" u="sng" dirty="0" smtClean="0">
              <a:solidFill>
                <a:srgbClr val="00B05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Derse konsantre olabilmek için ön sıralara oturabilirler.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Kavram haritası niteliğinde şema ya da çizimler yapabilir.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Ders çalışırken öğrenmeyi kolaylaştırmak için, elinde kitap ya da kartlarla ileri geri yürüyüp, yüksek sesle okuyabilir.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Çalışırken hareket etmesi sağlanabilir.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Dersi anlatan kişinin mimik, drama ve ağız hareketlerine odaklanmaları anlamalarına yardımcı olabilir.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Maket ve benzeri materyaller kullanmaları öğrenmelerini kolaylaştırabilir.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847" y="1963820"/>
            <a:ext cx="4085262" cy="3060000"/>
          </a:xfrm>
          <a:prstGeom prst="rect">
            <a:avLst/>
          </a:prstGeom>
        </p:spPr>
      </p:pic>
    </p:spTree>
    <p:extLst>
      <p:ext uri="{BB962C8B-B14F-4D97-AF65-F5344CB8AC3E}">
        <p14:creationId xmlns:p14="http://schemas.microsoft.com/office/powerpoint/2010/main" val="358056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57249" y="682094"/>
            <a:ext cx="11072813" cy="3728649"/>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Matematik çalışırken, bilgileri gündelik hayatları ile ilişkilendirebilecek şekilde somutlaştırmaları faydalı olabilir.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Laboratuvar çalışmaları için fazladan zaman ayırabilir, konu ile ilgili müze, tarihi yerler vb. yaşayarak öğrenebilecekleri mekanlara gidebilirler.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Gezerek, görerek, katılım sağlayarak öğrenmelerine imkan tanımak gerekir.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Bir işle meşgul olurken bile küçük eşyalarla oynamayı sevdikleri için eğitici materyallerle (oyun hamuru, yapboz </a:t>
            </a:r>
            <a:r>
              <a:rPr lang="tr-TR" sz="2000" dirty="0" err="1">
                <a:latin typeface="Arial" panose="020B0604020202020204" pitchFamily="34" charset="0"/>
                <a:cs typeface="Arial" panose="020B0604020202020204" pitchFamily="34" charset="0"/>
              </a:rPr>
              <a:t>vb</a:t>
            </a:r>
            <a:r>
              <a:rPr lang="tr-TR" sz="2000" dirty="0">
                <a:latin typeface="Arial" panose="020B0604020202020204" pitchFamily="34" charset="0"/>
                <a:cs typeface="Arial" panose="020B0604020202020204" pitchFamily="34" charset="0"/>
              </a:rPr>
              <a:t>) desteklenmeleri faydalı olur.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Bol bol deney yapmaya teşvik edilirse ve imkan verilirse dokunsallar oldukça iyi öğrenirler.</a:t>
            </a:r>
          </a:p>
        </p:txBody>
      </p:sp>
    </p:spTree>
    <p:extLst>
      <p:ext uri="{BB962C8B-B14F-4D97-AF65-F5344CB8AC3E}">
        <p14:creationId xmlns:p14="http://schemas.microsoft.com/office/powerpoint/2010/main" val="64980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1538" y="237262"/>
            <a:ext cx="11001376" cy="3323987"/>
          </a:xfrm>
          <a:prstGeom prst="rect">
            <a:avLst/>
          </a:prstGeom>
        </p:spPr>
        <p:txBody>
          <a:bodyPr wrap="square">
            <a:spAutoFit/>
          </a:bodyPr>
          <a:lstStyle/>
          <a:p>
            <a:pPr algn="just">
              <a:lnSpc>
                <a:spcPct val="150000"/>
              </a:lnSpc>
            </a:pPr>
            <a:r>
              <a:rPr lang="tr-TR" sz="2800" i="0" dirty="0" smtClean="0">
                <a:effectLst/>
                <a:latin typeface="Arial" panose="020B0604020202020204" pitchFamily="34" charset="0"/>
                <a:cs typeface="Arial" panose="020B0604020202020204" pitchFamily="34" charset="0"/>
              </a:rPr>
              <a:t>Herkes öğrenebilir düşüncesiyle araştırılan öğrenme biçimleri, bireyler arası karakteristik farklar göz önünde bulundurularak keşfedilmiştir. Bu görüş, her bireyin farklı yöntemlerle bilgiye ulaşma ve bilgiyi kayıt etme tarzına sahip olması mantığına dayanır.</a:t>
            </a:r>
            <a:endParaRPr lang="tr-TR" sz="28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2226" y="3100838"/>
            <a:ext cx="4800000" cy="3600000"/>
          </a:xfrm>
          <a:prstGeom prst="rect">
            <a:avLst/>
          </a:prstGeom>
        </p:spPr>
      </p:pic>
    </p:spTree>
    <p:extLst>
      <p:ext uri="{BB962C8B-B14F-4D97-AF65-F5344CB8AC3E}">
        <p14:creationId xmlns:p14="http://schemas.microsoft.com/office/powerpoint/2010/main" val="2182845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5313" t="22487" r="26875" b="8939"/>
          <a:stretch/>
        </p:blipFill>
        <p:spPr>
          <a:xfrm>
            <a:off x="1971675" y="0"/>
            <a:ext cx="8272463" cy="6858000"/>
          </a:xfrm>
          <a:prstGeom prst="rect">
            <a:avLst/>
          </a:prstGeom>
        </p:spPr>
      </p:pic>
    </p:spTree>
    <p:extLst>
      <p:ext uri="{BB962C8B-B14F-4D97-AF65-F5344CB8AC3E}">
        <p14:creationId xmlns:p14="http://schemas.microsoft.com/office/powerpoint/2010/main" val="27758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2030" t="20819" r="21368" b="8313"/>
          <a:stretch/>
        </p:blipFill>
        <p:spPr>
          <a:xfrm>
            <a:off x="1600199" y="0"/>
            <a:ext cx="9001125" cy="6858000"/>
          </a:xfrm>
          <a:prstGeom prst="rect">
            <a:avLst/>
          </a:prstGeom>
        </p:spPr>
      </p:pic>
    </p:spTree>
    <p:extLst>
      <p:ext uri="{BB962C8B-B14F-4D97-AF65-F5344CB8AC3E}">
        <p14:creationId xmlns:p14="http://schemas.microsoft.com/office/powerpoint/2010/main" val="1453900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25430" t="26655" r="25351" b="9147"/>
          <a:stretch/>
        </p:blipFill>
        <p:spPr>
          <a:xfrm>
            <a:off x="1600200" y="0"/>
            <a:ext cx="9015413" cy="6858000"/>
          </a:xfrm>
          <a:prstGeom prst="rect">
            <a:avLst/>
          </a:prstGeom>
        </p:spPr>
      </p:pic>
    </p:spTree>
    <p:extLst>
      <p:ext uri="{BB962C8B-B14F-4D97-AF65-F5344CB8AC3E}">
        <p14:creationId xmlns:p14="http://schemas.microsoft.com/office/powerpoint/2010/main" val="1678867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4397" y="3600451"/>
            <a:ext cx="10958513" cy="2308324"/>
          </a:xfrm>
          <a:prstGeom prst="rect">
            <a:avLst/>
          </a:prstGeom>
        </p:spPr>
        <p:txBody>
          <a:bodyPr wrap="square">
            <a:spAutoFit/>
          </a:bodyPr>
          <a:lstStyle/>
          <a:p>
            <a:pPr algn="just">
              <a:lnSpc>
                <a:spcPct val="150000"/>
              </a:lnSpc>
            </a:pPr>
            <a:r>
              <a:rPr lang="tr-TR" sz="2400" dirty="0" smtClean="0">
                <a:latin typeface="Arial" panose="020B0604020202020204" pitchFamily="34" charset="0"/>
                <a:cs typeface="Arial" panose="020B0604020202020204" pitchFamily="34" charset="0"/>
              </a:rPr>
              <a:t>Öğrenme stilleri ile zekâ arasında bir bağlantı yoktur. Özetleyecek olursak; görseller görüntüyle, işitseller seslerle, dokunsallar kas belleği ile öğrenirler. Eğitim ortamlarında, tembel veya yaramaz olduğunu sandığımız pek çok öğrenci aslında sadece kendi stilini bilmediği için öğrenmekte zorluk çekiyor.</a:t>
            </a:r>
            <a:endParaRPr lang="tr-TR" sz="24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219" y="180224"/>
            <a:ext cx="7120871" cy="3240000"/>
          </a:xfrm>
          <a:prstGeom prst="rect">
            <a:avLst/>
          </a:prstGeom>
        </p:spPr>
      </p:pic>
    </p:spTree>
    <p:extLst>
      <p:ext uri="{BB962C8B-B14F-4D97-AF65-F5344CB8AC3E}">
        <p14:creationId xmlns:p14="http://schemas.microsoft.com/office/powerpoint/2010/main" val="39074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4873" y="2676999"/>
            <a:ext cx="10939463" cy="3890489"/>
          </a:xfrm>
          <a:prstGeom prst="rect">
            <a:avLst/>
          </a:prstGeom>
        </p:spPr>
        <p:txBody>
          <a:bodyPr wrap="square">
            <a:spAutoFit/>
          </a:bodyPr>
          <a:lstStyle/>
          <a:p>
            <a:pPr algn="just">
              <a:lnSpc>
                <a:spcPct val="150000"/>
              </a:lnSpc>
            </a:pPr>
            <a:r>
              <a:rPr lang="tr-TR" sz="2800" dirty="0" smtClean="0">
                <a:latin typeface="Arial" panose="020B0604020202020204" pitchFamily="34" charset="0"/>
                <a:cs typeface="Arial" panose="020B0604020202020204" pitchFamily="34" charset="0"/>
              </a:rPr>
              <a:t>Öğrenme stili; herkesin en iyi öğrendiği yolu bulup o yolu açmak ve o yolda ilerlemesini sağlamak için kullandığı yöntemlerin bütünüdür.</a:t>
            </a:r>
          </a:p>
          <a:p>
            <a:pPr algn="just">
              <a:lnSpc>
                <a:spcPct val="150000"/>
              </a:lnSpc>
            </a:pPr>
            <a:endParaRPr lang="tr-TR" sz="2800" dirty="0">
              <a:latin typeface="Arial" panose="020B0604020202020204" pitchFamily="34" charset="0"/>
              <a:cs typeface="Arial" panose="020B0604020202020204" pitchFamily="34" charset="0"/>
            </a:endParaRPr>
          </a:p>
          <a:p>
            <a:pPr algn="just">
              <a:lnSpc>
                <a:spcPct val="150000"/>
              </a:lnSpc>
            </a:pPr>
            <a:r>
              <a:rPr lang="tr-TR" sz="2800" dirty="0" smtClean="0">
                <a:latin typeface="Arial" panose="020B0604020202020204" pitchFamily="34" charset="0"/>
                <a:cs typeface="Arial" panose="020B0604020202020204" pitchFamily="34" charset="0"/>
              </a:rPr>
              <a:t>Öğrenme stiliniz, sizin kan grubunuz gibi doğuştan var olan ve sizin yaşamınıza çok derin etkileri olan, başarınızı etkileyen parmak iziniz gibi karakteristik özelliğinizdir.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604" y="185744"/>
            <a:ext cx="5040000" cy="2520000"/>
          </a:xfrm>
          <a:prstGeom prst="rect">
            <a:avLst/>
          </a:prstGeom>
        </p:spPr>
      </p:pic>
    </p:spTree>
    <p:extLst>
      <p:ext uri="{BB962C8B-B14F-4D97-AF65-F5344CB8AC3E}">
        <p14:creationId xmlns:p14="http://schemas.microsoft.com/office/powerpoint/2010/main" val="2609895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1538" y="509618"/>
            <a:ext cx="10901364" cy="4524315"/>
          </a:xfrm>
          <a:prstGeom prst="rect">
            <a:avLst/>
          </a:prstGeom>
        </p:spPr>
        <p:txBody>
          <a:bodyPr wrap="square">
            <a:spAutoFit/>
          </a:bodyPr>
          <a:lstStyle/>
          <a:p>
            <a:pPr algn="ctr">
              <a:lnSpc>
                <a:spcPct val="150000"/>
              </a:lnSpc>
            </a:pPr>
            <a:r>
              <a:rPr lang="tr-TR" sz="2400" i="1" dirty="0" smtClean="0">
                <a:solidFill>
                  <a:srgbClr val="7030A0"/>
                </a:solidFill>
                <a:latin typeface="Arial" panose="020B0604020202020204" pitchFamily="34" charset="0"/>
                <a:cs typeface="Arial" panose="020B0604020202020204" pitchFamily="34" charset="0"/>
              </a:rPr>
              <a:t>Öğrenme Stilimizi Bilmek Ne İşe Yarar?</a:t>
            </a:r>
          </a:p>
          <a:p>
            <a:pPr algn="just">
              <a:lnSpc>
                <a:spcPct val="150000"/>
              </a:lnSpc>
            </a:pPr>
            <a:endParaRPr lang="tr-TR" sz="2400" i="1" dirty="0" smtClean="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r>
              <a:rPr lang="tr-TR" sz="2400" dirty="0">
                <a:latin typeface="Arial" panose="020B0604020202020204" pitchFamily="34" charset="0"/>
                <a:cs typeface="Arial" panose="020B0604020202020204" pitchFamily="34" charset="0"/>
              </a:rPr>
              <a:t>K</a:t>
            </a:r>
            <a:r>
              <a:rPr lang="tr-TR" sz="2400" dirty="0" smtClean="0">
                <a:latin typeface="Arial" panose="020B0604020202020204" pitchFamily="34" charset="0"/>
                <a:cs typeface="Arial" panose="020B0604020202020204" pitchFamily="34" charset="0"/>
              </a:rPr>
              <a:t>işinin öğrenme ortamlarından daha etkili yararlanmasına yardımcı olur.</a:t>
            </a:r>
          </a:p>
          <a:p>
            <a:pPr marL="342900" indent="-342900" algn="just">
              <a:lnSpc>
                <a:spcPct val="150000"/>
              </a:lnSpc>
              <a:buFont typeface="Wingdings" panose="05000000000000000000" pitchFamily="2" charset="2"/>
              <a:buChar char="ü"/>
            </a:pPr>
            <a:r>
              <a:rPr lang="tr-TR" sz="2400" dirty="0">
                <a:latin typeface="Arial" panose="020B0604020202020204" pitchFamily="34" charset="0"/>
                <a:cs typeface="Arial" panose="020B0604020202020204" pitchFamily="34" charset="0"/>
              </a:rPr>
              <a:t>Ö</a:t>
            </a:r>
            <a:r>
              <a:rPr lang="tr-TR" sz="2400" dirty="0" smtClean="0">
                <a:latin typeface="Arial" panose="020B0604020202020204" pitchFamily="34" charset="0"/>
                <a:cs typeface="Arial" panose="020B0604020202020204" pitchFamily="34" charset="0"/>
              </a:rPr>
              <a:t>ğrenme güçlüklerini yenme ve bağımsız öğrenme becerilerini desteklemesi açısından önemlidir. Çünkü kendi öğrenme stilinin farkında olan öğrenci, öğrenmek için neye ihtiyacı olduğunu, nasıl bir yol izlemesi gerektiğini bilir. Öğrenciler yeni bir konuyu kendi algısal tercihlerine göre öğrendiklerinde, bu konuyu hatırlama oranları daha yüksektir. </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3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5850" y="0"/>
            <a:ext cx="6657975" cy="6740307"/>
          </a:xfrm>
          <a:prstGeom prst="rect">
            <a:avLst/>
          </a:prstGeom>
        </p:spPr>
        <p:txBody>
          <a:bodyPr wrap="square">
            <a:spAutoFit/>
          </a:bodyPr>
          <a:lstStyle/>
          <a:p>
            <a:pPr algn="just">
              <a:lnSpc>
                <a:spcPct val="150000"/>
              </a:lnSpc>
            </a:pPr>
            <a:r>
              <a:rPr lang="tr-TR" sz="2400" i="1" dirty="0">
                <a:latin typeface="Arial" panose="020B0604020202020204" pitchFamily="34" charset="0"/>
                <a:cs typeface="Arial" panose="020B0604020202020204" pitchFamily="34" charset="0"/>
              </a:rPr>
              <a:t>Birey kendi öğrenme stilini bildiğinde kendine özgü yollar geliştirerek;</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Daha hızlı, pratik, kolay ve çabuk öğrenebilir;</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 Karşılaştığı problemlerde daha hızlı çözüm üretebilir;</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Kendine uygun çalışma alışkanlıkları kazanır;</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Kendine güven duygusu artar;</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Kaygı düzeyi azalır;</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Derslere ve okula karşı olumlu tutum geliştirir;</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Tam öğrenmeyi sağlar;</a:t>
            </a:r>
          </a:p>
          <a:p>
            <a:pPr marL="342900" indent="-342900" algn="just">
              <a:lnSpc>
                <a:spcPct val="150000"/>
              </a:lnSpc>
              <a:buFontTx/>
              <a:buChar char="-"/>
            </a:pPr>
            <a:r>
              <a:rPr lang="tr-TR" sz="2400" dirty="0">
                <a:latin typeface="Arial" panose="020B0604020202020204" pitchFamily="34" charset="0"/>
                <a:cs typeface="Arial" panose="020B0604020202020204" pitchFamily="34" charset="0"/>
              </a:rPr>
              <a:t>Kendini tanımasını sağlar.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962" y="1943098"/>
            <a:ext cx="3605059" cy="3240000"/>
          </a:xfrm>
          <a:prstGeom prst="rect">
            <a:avLst/>
          </a:prstGeom>
        </p:spPr>
      </p:pic>
    </p:spTree>
    <p:extLst>
      <p:ext uri="{BB962C8B-B14F-4D97-AF65-F5344CB8AC3E}">
        <p14:creationId xmlns:p14="http://schemas.microsoft.com/office/powerpoint/2010/main" val="158377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2962" y="3543301"/>
            <a:ext cx="10872788" cy="2955746"/>
          </a:xfrm>
          <a:prstGeom prst="rect">
            <a:avLst/>
          </a:prstGeom>
        </p:spPr>
        <p:txBody>
          <a:bodyPr wrap="square">
            <a:spAutoFit/>
          </a:bodyPr>
          <a:lstStyle/>
          <a:p>
            <a:pPr algn="just">
              <a:lnSpc>
                <a:spcPct val="150000"/>
              </a:lnSpc>
            </a:pPr>
            <a:r>
              <a:rPr lang="tr-TR" sz="3200" dirty="0" smtClean="0">
                <a:latin typeface="Arial" panose="020B0604020202020204" pitchFamily="34" charset="0"/>
                <a:cs typeface="Arial" panose="020B0604020202020204" pitchFamily="34" charset="0"/>
              </a:rPr>
              <a:t>Görsel, işitsel ve dokunsal olarak isimlendirilen öğrenme stillerinin her bireyde baskın ve/veya çekinik özelliklerle var olabilir. Ayrıca, hiçbir öğrenme stili diğerinden daha iyi ya da kötü değildir; yalnızca birbirinden farklıdır.</a:t>
            </a:r>
            <a:endParaRPr lang="tr-TR" sz="3200"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356" y="57144"/>
            <a:ext cx="6000000" cy="3600000"/>
          </a:xfrm>
          <a:prstGeom prst="rect">
            <a:avLst/>
          </a:prstGeom>
        </p:spPr>
      </p:pic>
    </p:spTree>
    <p:extLst>
      <p:ext uri="{BB962C8B-B14F-4D97-AF65-F5344CB8AC3E}">
        <p14:creationId xmlns:p14="http://schemas.microsoft.com/office/powerpoint/2010/main" val="110494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2962" y="2200275"/>
            <a:ext cx="10972800" cy="1938992"/>
          </a:xfrm>
          <a:prstGeom prst="rect">
            <a:avLst/>
          </a:prstGeom>
        </p:spPr>
        <p:txBody>
          <a:bodyPr wrap="square">
            <a:spAutoFit/>
          </a:bodyPr>
          <a:lstStyle/>
          <a:p>
            <a:pPr algn="ctr">
              <a:lnSpc>
                <a:spcPct val="150000"/>
              </a:lnSpc>
            </a:pPr>
            <a:r>
              <a:rPr lang="tr-TR" sz="4000" b="1" i="1" dirty="0">
                <a:solidFill>
                  <a:srgbClr val="0070C0"/>
                </a:solidFill>
                <a:latin typeface="Arial" panose="020B0604020202020204" pitchFamily="34" charset="0"/>
                <a:cs typeface="Arial" panose="020B0604020202020204" pitchFamily="34" charset="0"/>
              </a:rPr>
              <a:t>H</a:t>
            </a:r>
            <a:r>
              <a:rPr lang="tr-TR" sz="4000" b="1" i="1" dirty="0" smtClean="0">
                <a:solidFill>
                  <a:srgbClr val="0070C0"/>
                </a:solidFill>
                <a:effectLst/>
                <a:latin typeface="Arial" panose="020B0604020202020204" pitchFamily="34" charset="0"/>
                <a:cs typeface="Arial" panose="020B0604020202020204" pitchFamily="34" charset="0"/>
              </a:rPr>
              <a:t>angi öğrenme biçimleri hangi ders çalışma teknikleriyle pekişiyor?</a:t>
            </a:r>
            <a:endParaRPr lang="tr-TR" sz="40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21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4400" y="0"/>
            <a:ext cx="10929938" cy="5632311"/>
          </a:xfrm>
          <a:prstGeom prst="rect">
            <a:avLst/>
          </a:prstGeom>
        </p:spPr>
        <p:txBody>
          <a:bodyPr wrap="square">
            <a:spAutoFit/>
          </a:bodyPr>
          <a:lstStyle/>
          <a:p>
            <a:pPr algn="ctr">
              <a:lnSpc>
                <a:spcPct val="150000"/>
              </a:lnSpc>
            </a:pPr>
            <a:r>
              <a:rPr lang="tr-TR" sz="2000" b="1" i="0" cap="all" dirty="0" smtClean="0">
                <a:solidFill>
                  <a:srgbClr val="00B050"/>
                </a:solidFill>
                <a:effectLst/>
                <a:latin typeface="Arial" panose="020B0604020202020204" pitchFamily="34" charset="0"/>
                <a:cs typeface="Arial" panose="020B0604020202020204" pitchFamily="34" charset="0"/>
              </a:rPr>
              <a:t>1- GÖRSEL ÖĞRENME STİLİ</a:t>
            </a:r>
          </a:p>
          <a:p>
            <a:pPr algn="ctr">
              <a:lnSpc>
                <a:spcPct val="150000"/>
              </a:lnSpc>
            </a:pPr>
            <a:endParaRPr lang="tr-TR" sz="2000" b="1" i="0" cap="all" dirty="0" smtClean="0">
              <a:solidFill>
                <a:srgbClr val="00B050"/>
              </a:solidFill>
              <a:effectLs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Görerek, gözlem yaparak ve okuyarak öğrenmenin baskın olduğu öğrenme biçimidir.</a:t>
            </a:r>
          </a:p>
          <a:p>
            <a:pPr marL="285750" indent="-285750" algn="just">
              <a:lnSpc>
                <a:spcPct val="150000"/>
              </a:lnSpc>
              <a:buFont typeface="Wingdings" panose="05000000000000000000" pitchFamily="2" charset="2"/>
              <a:buChar char="v"/>
            </a:pPr>
            <a:r>
              <a:rPr lang="tr-TR" sz="2000" b="0" i="0" dirty="0" smtClean="0">
                <a:effectLst/>
                <a:latin typeface="Arial" panose="020B0604020202020204" pitchFamily="34" charset="0"/>
                <a:cs typeface="Arial" panose="020B0604020202020204" pitchFamily="34" charset="0"/>
              </a:rPr>
              <a:t>Görsel tablolar, renkli bloklar, çeşitli görsel kompozisyonlar görsel öğrenme stiline hakim insanlara daha fazla hitap eder.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Bu stile sahip </a:t>
            </a:r>
            <a:r>
              <a:rPr lang="tr-TR" sz="2000" dirty="0" smtClean="0">
                <a:latin typeface="Arial" panose="020B0604020202020204" pitchFamily="34" charset="0"/>
                <a:cs typeface="Arial" panose="020B0604020202020204" pitchFamily="34" charset="0"/>
              </a:rPr>
              <a:t>kişiler genellikle </a:t>
            </a:r>
            <a:r>
              <a:rPr lang="tr-TR" sz="2000" dirty="0">
                <a:latin typeface="Arial" panose="020B0604020202020204" pitchFamily="34" charset="0"/>
                <a:cs typeface="Arial" panose="020B0604020202020204" pitchFamily="34" charset="0"/>
              </a:rPr>
              <a:t>düzenli olup, karışıklık ve dağınıklıktan rahatsız </a:t>
            </a:r>
            <a:r>
              <a:rPr lang="tr-TR" sz="2000" dirty="0" smtClean="0">
                <a:latin typeface="Arial" panose="020B0604020202020204" pitchFamily="34" charset="0"/>
                <a:cs typeface="Arial" panose="020B0604020202020204" pitchFamily="34" charset="0"/>
              </a:rPr>
              <a:t>olurlar.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Dağınık </a:t>
            </a:r>
            <a:r>
              <a:rPr lang="tr-TR" sz="2000" dirty="0">
                <a:latin typeface="Arial" panose="020B0604020202020204" pitchFamily="34" charset="0"/>
                <a:cs typeface="Arial" panose="020B0604020202020204" pitchFamily="34" charset="0"/>
              </a:rPr>
              <a:t>bir masada çalışmakta </a:t>
            </a:r>
            <a:r>
              <a:rPr lang="tr-TR" sz="2000" dirty="0" smtClean="0">
                <a:latin typeface="Arial" panose="020B0604020202020204" pitchFamily="34" charset="0"/>
                <a:cs typeface="Arial" panose="020B0604020202020204" pitchFamily="34" charset="0"/>
              </a:rPr>
              <a:t>zorlanırlar. Önce </a:t>
            </a:r>
            <a:r>
              <a:rPr lang="tr-TR" sz="2000" dirty="0">
                <a:latin typeface="Arial" panose="020B0604020202020204" pitchFamily="34" charset="0"/>
                <a:cs typeface="Arial" panose="020B0604020202020204" pitchFamily="34" charset="0"/>
              </a:rPr>
              <a:t>masayı kendilerine göre düzenlerler, daha sonra çalışmaya </a:t>
            </a:r>
            <a:r>
              <a:rPr lang="tr-TR" sz="2000" dirty="0" smtClean="0">
                <a:latin typeface="Arial" panose="020B0604020202020204" pitchFamily="34" charset="0"/>
                <a:cs typeface="Arial" panose="020B0604020202020204" pitchFamily="34" charset="0"/>
              </a:rPr>
              <a:t>başlarlar.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Kalem</a:t>
            </a:r>
            <a:r>
              <a:rPr lang="tr-TR" sz="2000" dirty="0">
                <a:latin typeface="Arial" panose="020B0604020202020204" pitchFamily="34" charset="0"/>
                <a:cs typeface="Arial" panose="020B0604020202020204" pitchFamily="34" charset="0"/>
              </a:rPr>
              <a:t>, silgi, kalemtıraş gibi araçlar için masada kendilerine göre yerler belirler ve bu araç gereçleri hep bu yerlerde </a:t>
            </a:r>
            <a:r>
              <a:rPr lang="tr-TR" sz="2000" dirty="0" smtClean="0">
                <a:latin typeface="Arial" panose="020B0604020202020204" pitchFamily="34" charset="0"/>
                <a:cs typeface="Arial" panose="020B0604020202020204" pitchFamily="34" charset="0"/>
              </a:rPr>
              <a:t>tutarlar.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Çantaları </a:t>
            </a:r>
            <a:r>
              <a:rPr lang="tr-TR" sz="2000" dirty="0">
                <a:latin typeface="Arial" panose="020B0604020202020204" pitchFamily="34" charset="0"/>
                <a:cs typeface="Arial" panose="020B0604020202020204" pitchFamily="34" charset="0"/>
              </a:rPr>
              <a:t>ve dolapları her zaman </a:t>
            </a:r>
            <a:r>
              <a:rPr lang="tr-TR" sz="2000" dirty="0" smtClean="0">
                <a:latin typeface="Arial" panose="020B0604020202020204" pitchFamily="34" charset="0"/>
                <a:cs typeface="Arial" panose="020B0604020202020204" pitchFamily="34" charset="0"/>
              </a:rPr>
              <a:t>düzenlidir.</a:t>
            </a:r>
          </a:p>
          <a:p>
            <a:pPr marL="285750" indent="-285750" algn="just">
              <a:lnSpc>
                <a:spcPct val="150000"/>
              </a:lnSpc>
              <a:buFont typeface="Wingdings" panose="05000000000000000000" pitchFamily="2" charset="2"/>
              <a:buChar char="v"/>
            </a:pPr>
            <a:r>
              <a:rPr lang="tr-TR" sz="2000" dirty="0" smtClean="0">
                <a:latin typeface="Arial" panose="020B0604020202020204" pitchFamily="34" charset="0"/>
                <a:cs typeface="Arial" panose="020B0604020202020204" pitchFamily="34" charset="0"/>
              </a:rPr>
              <a:t>Yazmayı </a:t>
            </a:r>
            <a:r>
              <a:rPr lang="tr-TR" sz="2000" dirty="0">
                <a:latin typeface="Arial" panose="020B0604020202020204" pitchFamily="34" charset="0"/>
                <a:cs typeface="Arial" panose="020B0604020202020204" pitchFamily="34" charset="0"/>
              </a:rPr>
              <a:t>sevmeseler bile defterleri düzenli ve itinalı </a:t>
            </a:r>
            <a:r>
              <a:rPr lang="tr-TR" sz="2000" dirty="0" smtClean="0">
                <a:latin typeface="Arial" panose="020B0604020202020204" pitchFamily="34" charset="0"/>
                <a:cs typeface="Arial" panose="020B0604020202020204" pitchFamily="34" charset="0"/>
              </a:rPr>
              <a:t>kullanırlar.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135" y="4798021"/>
            <a:ext cx="3364621" cy="1620000"/>
          </a:xfrm>
          <a:prstGeom prst="rect">
            <a:avLst/>
          </a:prstGeom>
        </p:spPr>
      </p:pic>
    </p:spTree>
    <p:extLst>
      <p:ext uri="{BB962C8B-B14F-4D97-AF65-F5344CB8AC3E}">
        <p14:creationId xmlns:p14="http://schemas.microsoft.com/office/powerpoint/2010/main" val="3730646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4387" y="916097"/>
            <a:ext cx="11029950" cy="4651979"/>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Tam olarak anlamaları için dersin mutlaka görsel malzemeler ile desteklenmesi gerekir.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Harita, poster, şema, grafik gibi görsel araçlardan kolay öğrenirler ve bu araçlardan öğrendiklerini kolay hatırlarlar.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Öğrendikleri konuları gözlerinin önüne getirerek hatırlamaya çalışırlar.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Sözlü talimatları takip etmekte zorlanabilirler.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Talimatlar ne kadar uzun olursa o kadar güçlük çekerler. O nedenle talimatların bir yere yazılmasını tercih ederler.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Görsel stile sahip bir kişiye bir şeyi koltukta oturarak anlatmak yerine masa başında çizerek anlatmak daha yararlıdır.</a:t>
            </a:r>
          </a:p>
          <a:p>
            <a:pPr marL="285750" indent="-285750" algn="just">
              <a:lnSpc>
                <a:spcPct val="150000"/>
              </a:lnSpc>
              <a:buFont typeface="Wingdings" panose="05000000000000000000" pitchFamily="2" charset="2"/>
              <a:buChar char="v"/>
            </a:pPr>
            <a:r>
              <a:rPr lang="tr-TR" sz="2000" dirty="0">
                <a:latin typeface="Arial" panose="020B0604020202020204" pitchFamily="34" charset="0"/>
                <a:cs typeface="Arial" panose="020B0604020202020204" pitchFamily="34" charset="0"/>
              </a:rPr>
              <a:t>İstenilen bir şeyi kağıda yazıp ellerine vermeniz, söylemenizden daha iyi olabilir. </a:t>
            </a:r>
          </a:p>
        </p:txBody>
      </p:sp>
    </p:spTree>
    <p:extLst>
      <p:ext uri="{BB962C8B-B14F-4D97-AF65-F5344CB8AC3E}">
        <p14:creationId xmlns:p14="http://schemas.microsoft.com/office/powerpoint/2010/main" val="238354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Rozet</Template>
  <TotalTime>539</TotalTime>
  <Words>1085</Words>
  <Application>Microsoft Office PowerPoint</Application>
  <PresentationFormat>Geniş ekran</PresentationFormat>
  <Paragraphs>104</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Gill Sans MT</vt:lpstr>
      <vt:lpstr>Impact</vt:lpstr>
      <vt:lpstr>Wingdings</vt:lpstr>
      <vt:lpstr>Badge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PC2</dc:creator>
  <cp:lastModifiedBy>PC2</cp:lastModifiedBy>
  <cp:revision>99</cp:revision>
  <dcterms:created xsi:type="dcterms:W3CDTF">2021-03-05T06:20:12Z</dcterms:created>
  <dcterms:modified xsi:type="dcterms:W3CDTF">2021-03-11T07:05:21Z</dcterms:modified>
</cp:coreProperties>
</file>